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71" r:id="rId14"/>
    <p:sldId id="274" r:id="rId15"/>
    <p:sldId id="276" r:id="rId16"/>
    <p:sldId id="287" r:id="rId17"/>
    <p:sldId id="279" r:id="rId18"/>
    <p:sldId id="282" r:id="rId19"/>
    <p:sldId id="285" r:id="rId20"/>
    <p:sldId id="288" r:id="rId21"/>
    <p:sldId id="289" r:id="rId22"/>
    <p:sldId id="290" r:id="rId23"/>
    <p:sldId id="291" r:id="rId24"/>
    <p:sldId id="292" r:id="rId25"/>
    <p:sldId id="293" r:id="rId26"/>
    <p:sldId id="294" r:id="rId27"/>
    <p:sldId id="295" r:id="rId28"/>
    <p:sldId id="296" r:id="rId29"/>
    <p:sldId id="297" r:id="rId30"/>
    <p:sldId id="298" r:id="rId31"/>
    <p:sldId id="299" r:id="rId32"/>
    <p:sldId id="300" r:id="rId33"/>
    <p:sldId id="301" r:id="rId34"/>
    <p:sldId id="302" r:id="rId35"/>
    <p:sldId id="303" r:id="rId36"/>
    <p:sldId id="304" r:id="rId37"/>
    <p:sldId id="305" r:id="rId38"/>
    <p:sldId id="307" r:id="rId39"/>
    <p:sldId id="306" r:id="rId4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2" d="100"/>
          <a:sy n="82" d="100"/>
        </p:scale>
        <p:origin x="-1474" y="-91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67D0D3-4F7C-4295-A959-88BA0767E235}" type="datetimeFigureOut">
              <a:rPr lang="en-IN" smtClean="0"/>
              <a:t>24-09-2025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C4B33E-FF38-486A-AE07-3CC5EB62DDD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274820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67D0D3-4F7C-4295-A959-88BA0767E235}" type="datetimeFigureOut">
              <a:rPr lang="en-IN" smtClean="0"/>
              <a:t>24-09-2025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C4B33E-FF38-486A-AE07-3CC5EB62DDD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734030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67D0D3-4F7C-4295-A959-88BA0767E235}" type="datetimeFigureOut">
              <a:rPr lang="en-IN" smtClean="0"/>
              <a:t>24-09-2025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C4B33E-FF38-486A-AE07-3CC5EB62DDD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19749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67D0D3-4F7C-4295-A959-88BA0767E235}" type="datetimeFigureOut">
              <a:rPr lang="en-IN" smtClean="0"/>
              <a:t>24-09-2025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C4B33E-FF38-486A-AE07-3CC5EB62DDD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112957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67D0D3-4F7C-4295-A959-88BA0767E235}" type="datetimeFigureOut">
              <a:rPr lang="en-IN" smtClean="0"/>
              <a:t>24-09-2025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C4B33E-FF38-486A-AE07-3CC5EB62DDD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71507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67D0D3-4F7C-4295-A959-88BA0767E235}" type="datetimeFigureOut">
              <a:rPr lang="en-IN" smtClean="0"/>
              <a:t>24-09-2025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C4B33E-FF38-486A-AE07-3CC5EB62DDD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584714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67D0D3-4F7C-4295-A959-88BA0767E235}" type="datetimeFigureOut">
              <a:rPr lang="en-IN" smtClean="0"/>
              <a:t>24-09-2025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C4B33E-FF38-486A-AE07-3CC5EB62DDD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929181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67D0D3-4F7C-4295-A959-88BA0767E235}" type="datetimeFigureOut">
              <a:rPr lang="en-IN" smtClean="0"/>
              <a:t>24-09-2025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C4B33E-FF38-486A-AE07-3CC5EB62DDD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656292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67D0D3-4F7C-4295-A959-88BA0767E235}" type="datetimeFigureOut">
              <a:rPr lang="en-IN" smtClean="0"/>
              <a:t>24-09-2025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C4B33E-FF38-486A-AE07-3CC5EB62DDD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224165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67D0D3-4F7C-4295-A959-88BA0767E235}" type="datetimeFigureOut">
              <a:rPr lang="en-IN" smtClean="0"/>
              <a:t>24-09-2025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C4B33E-FF38-486A-AE07-3CC5EB62DDD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063960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67D0D3-4F7C-4295-A959-88BA0767E235}" type="datetimeFigureOut">
              <a:rPr lang="en-IN" smtClean="0"/>
              <a:t>24-09-2025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C4B33E-FF38-486A-AE07-3CC5EB62DDD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773458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67D0D3-4F7C-4295-A959-88BA0767E235}" type="datetimeFigureOut">
              <a:rPr lang="en-IN" smtClean="0"/>
              <a:t>24-09-2025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C4B33E-FF38-486A-AE07-3CC5EB62DDD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156716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2492896"/>
            <a:ext cx="7886700" cy="1203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705765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45" y="1268760"/>
            <a:ext cx="9114671" cy="43204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082867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36712"/>
            <a:ext cx="9144000" cy="47525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009975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36712"/>
            <a:ext cx="9181617" cy="48245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8063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836712"/>
            <a:ext cx="8944282" cy="46805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078501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08720"/>
            <a:ext cx="9144000" cy="4777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157253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14" y="836712"/>
            <a:ext cx="9114386" cy="46805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04744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63215"/>
            <a:ext cx="9144000" cy="4726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24842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23" y="980728"/>
            <a:ext cx="9120877" cy="46805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22470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52735"/>
            <a:ext cx="9108504" cy="47064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26685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solidFill>
                  <a:srgbClr val="0070C0"/>
                </a:solidFill>
              </a:rPr>
              <a:t>Parameterized </a:t>
            </a:r>
            <a:r>
              <a:rPr lang="en-IN" b="1" dirty="0" smtClean="0">
                <a:solidFill>
                  <a:srgbClr val="0070C0"/>
                </a:solidFill>
              </a:rPr>
              <a:t>Tests</a:t>
            </a:r>
            <a:endParaRPr lang="en-IN" b="1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Parameterized tests with </a:t>
            </a:r>
            <a:endParaRPr lang="en-IN" dirty="0" smtClean="0"/>
          </a:p>
          <a:p>
            <a:pPr lvl="1"/>
            <a:r>
              <a:rPr lang="en-IN" b="1" dirty="0" smtClean="0">
                <a:solidFill>
                  <a:srgbClr val="C00000"/>
                </a:solidFill>
              </a:rPr>
              <a:t>@</a:t>
            </a:r>
            <a:r>
              <a:rPr lang="en-IN" b="1" dirty="0" err="1" smtClean="0">
                <a:solidFill>
                  <a:srgbClr val="C00000"/>
                </a:solidFill>
              </a:rPr>
              <a:t>ParameterizedTest</a:t>
            </a:r>
            <a:endParaRPr lang="en-IN" b="1" dirty="0" smtClean="0">
              <a:solidFill>
                <a:srgbClr val="C00000"/>
              </a:solidFill>
            </a:endParaRPr>
          </a:p>
          <a:p>
            <a:pPr lvl="1"/>
            <a:r>
              <a:rPr lang="en-IN" b="1" dirty="0" smtClean="0">
                <a:solidFill>
                  <a:srgbClr val="C00000"/>
                </a:solidFill>
              </a:rPr>
              <a:t>@</a:t>
            </a:r>
            <a:r>
              <a:rPr lang="en-IN" b="1" dirty="0" err="1" smtClean="0">
                <a:solidFill>
                  <a:srgbClr val="C00000"/>
                </a:solidFill>
              </a:rPr>
              <a:t>ValueSource</a:t>
            </a:r>
            <a:endParaRPr lang="en-IN" b="1" dirty="0" smtClean="0">
              <a:solidFill>
                <a:srgbClr val="C00000"/>
              </a:solidFill>
            </a:endParaRPr>
          </a:p>
          <a:p>
            <a:pPr lvl="1"/>
            <a:r>
              <a:rPr lang="en-IN" b="1" dirty="0" smtClean="0">
                <a:solidFill>
                  <a:srgbClr val="C00000"/>
                </a:solidFill>
              </a:rPr>
              <a:t>@</a:t>
            </a:r>
            <a:r>
              <a:rPr lang="en-IN" b="1" dirty="0" err="1" smtClean="0">
                <a:solidFill>
                  <a:srgbClr val="C00000"/>
                </a:solidFill>
              </a:rPr>
              <a:t>CsvSource</a:t>
            </a:r>
            <a:endParaRPr lang="en-IN" b="1" dirty="0" smtClean="0">
              <a:solidFill>
                <a:srgbClr val="C00000"/>
              </a:solidFill>
            </a:endParaRPr>
          </a:p>
          <a:p>
            <a:pPr lvl="1"/>
            <a:r>
              <a:rPr lang="en-IN" b="1" dirty="0" smtClean="0">
                <a:solidFill>
                  <a:srgbClr val="C00000"/>
                </a:solidFill>
              </a:rPr>
              <a:t>@</a:t>
            </a:r>
            <a:r>
              <a:rPr lang="en-IN" b="1" dirty="0" err="1" smtClean="0">
                <a:solidFill>
                  <a:srgbClr val="C00000"/>
                </a:solidFill>
              </a:rPr>
              <a:t>CsvFileSource</a:t>
            </a:r>
            <a:endParaRPr lang="en-IN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509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4" y="1124745"/>
            <a:ext cx="9118922" cy="36003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609022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Age=18-60</a:t>
            </a:r>
          </a:p>
          <a:p>
            <a:r>
              <a:rPr lang="en-IN" dirty="0" smtClean="0"/>
              <a:t>Boundary cases:- 18,17,19, 59,60,61</a:t>
            </a:r>
          </a:p>
          <a:p>
            <a:pPr lvl="1"/>
            <a:r>
              <a:rPr lang="en-IN" dirty="0" err="1" smtClean="0"/>
              <a:t>Min,min</a:t>
            </a:r>
            <a:r>
              <a:rPr lang="en-IN" dirty="0" smtClean="0"/>
              <a:t>+-1,max,max+-1</a:t>
            </a:r>
          </a:p>
          <a:p>
            <a:r>
              <a:rPr lang="en-IN" dirty="0" smtClean="0"/>
              <a:t>Edge Cases:- 0,negative</a:t>
            </a:r>
          </a:p>
          <a:p>
            <a:pPr marL="457200" lvl="1" indent="0">
              <a:buNone/>
            </a:pPr>
            <a:endParaRPr lang="en-IN" dirty="0"/>
          </a:p>
          <a:p>
            <a:pPr marL="457200" lvl="1" indent="0">
              <a:buNone/>
            </a:pPr>
            <a:endParaRPr lang="en-IN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>
                <a:solidFill>
                  <a:srgbClr val="0070C0"/>
                </a:solidFill>
              </a:rPr>
              <a:t>Boundary and Edge Cases</a:t>
            </a:r>
            <a:endParaRPr lang="en-IN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31579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10" y="692696"/>
            <a:ext cx="9104088" cy="48965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25237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836712"/>
            <a:ext cx="9108504" cy="4608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788694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08719"/>
            <a:ext cx="9144000" cy="46805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111073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09" y="836712"/>
            <a:ext cx="9104822" cy="47525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964527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764704"/>
            <a:ext cx="9144001" cy="48245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136340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36712"/>
            <a:ext cx="9144000" cy="47525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679531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64704"/>
            <a:ext cx="9144000" cy="4248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231006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34" y="836712"/>
            <a:ext cx="9095340" cy="4608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439418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08720"/>
            <a:ext cx="9163900" cy="47525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697864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80728"/>
            <a:ext cx="9169896" cy="41764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600179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solidFill>
                  <a:srgbClr val="0070C0"/>
                </a:solidFill>
              </a:rPr>
              <a:t>JUnit </a:t>
            </a:r>
            <a:r>
              <a:rPr lang="en-IN" b="1" dirty="0" err="1">
                <a:solidFill>
                  <a:srgbClr val="0070C0"/>
                </a:solidFill>
              </a:rPr>
              <a:t>Mockito</a:t>
            </a:r>
            <a:endParaRPr lang="en-IN" b="1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b="1" dirty="0">
                <a:solidFill>
                  <a:srgbClr val="FF0000"/>
                </a:solidFill>
              </a:rPr>
              <a:t>What is </a:t>
            </a:r>
            <a:r>
              <a:rPr lang="en-US" b="1" dirty="0" err="1">
                <a:solidFill>
                  <a:srgbClr val="FF0000"/>
                </a:solidFill>
              </a:rPr>
              <a:t>Mockito</a:t>
            </a:r>
            <a:r>
              <a:rPr lang="en-US" b="1" dirty="0">
                <a:solidFill>
                  <a:srgbClr val="FF0000"/>
                </a:solidFill>
              </a:rPr>
              <a:t> in JUnit?</a:t>
            </a:r>
          </a:p>
          <a:p>
            <a:r>
              <a:rPr lang="en-US" b="1" dirty="0" err="1"/>
              <a:t>Mockito</a:t>
            </a:r>
            <a:r>
              <a:rPr lang="en-US" dirty="0"/>
              <a:t> is a </a:t>
            </a:r>
            <a:r>
              <a:rPr lang="en-US" b="1" dirty="0"/>
              <a:t>mocking framework</a:t>
            </a:r>
            <a:r>
              <a:rPr lang="en-US" dirty="0"/>
              <a:t> for </a:t>
            </a:r>
            <a:r>
              <a:rPr lang="en-US" b="1" dirty="0"/>
              <a:t>unit testing in Java</a:t>
            </a:r>
            <a:r>
              <a:rPr lang="en-US" dirty="0"/>
              <a:t>.</a:t>
            </a:r>
            <a:br>
              <a:rPr lang="en-US" dirty="0"/>
            </a:br>
            <a:r>
              <a:rPr lang="en-US" dirty="0"/>
              <a:t>It is often used along with </a:t>
            </a:r>
            <a:r>
              <a:rPr lang="en-US" b="1" dirty="0"/>
              <a:t>JUnit</a:t>
            </a:r>
            <a:r>
              <a:rPr lang="en-US" dirty="0"/>
              <a:t> </a:t>
            </a:r>
            <a:r>
              <a:rPr lang="en-US" dirty="0" smtClean="0"/>
              <a:t>to </a:t>
            </a:r>
            <a:r>
              <a:rPr lang="en-US" dirty="0"/>
              <a:t>write tests where you don’t want to depend on </a:t>
            </a:r>
            <a:r>
              <a:rPr lang="en-US" b="1" dirty="0"/>
              <a:t>real implementations</a:t>
            </a:r>
            <a:r>
              <a:rPr lang="en-US" dirty="0"/>
              <a:t> (like databases, APIs, or external services).</a:t>
            </a:r>
          </a:p>
          <a:p>
            <a:r>
              <a:rPr lang="en-US" dirty="0"/>
              <a:t>Instead of calling the real object, </a:t>
            </a:r>
            <a:r>
              <a:rPr lang="en-US" dirty="0" err="1"/>
              <a:t>Mockito</a:t>
            </a:r>
            <a:r>
              <a:rPr lang="en-US" dirty="0"/>
              <a:t> creates a </a:t>
            </a:r>
            <a:r>
              <a:rPr lang="en-US" b="1" dirty="0"/>
              <a:t>mock object</a:t>
            </a:r>
            <a:r>
              <a:rPr lang="en-US" dirty="0"/>
              <a:t> (fake object) that mimics the behavior of the real </a:t>
            </a:r>
            <a:r>
              <a:rPr lang="en-US" dirty="0" smtClean="0"/>
              <a:t>one.</a:t>
            </a:r>
          </a:p>
          <a:p>
            <a:r>
              <a:rPr lang="en-US" dirty="0" smtClean="0"/>
              <a:t>This </a:t>
            </a:r>
            <a:r>
              <a:rPr lang="en-US" dirty="0"/>
              <a:t>allows you to </a:t>
            </a:r>
            <a:r>
              <a:rPr lang="en-US" b="1" dirty="0"/>
              <a:t>isolate the class under test</a:t>
            </a:r>
            <a:r>
              <a:rPr lang="en-US" dirty="0"/>
              <a:t> and focus only on its logic.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342881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Why do we use </a:t>
            </a:r>
            <a:r>
              <a:rPr lang="en-US" b="1" dirty="0" err="1">
                <a:solidFill>
                  <a:srgbClr val="0070C0"/>
                </a:solidFill>
              </a:rPr>
              <a:t>Mockito</a:t>
            </a:r>
            <a:r>
              <a:rPr lang="en-US" b="1" dirty="0" smtClean="0">
                <a:solidFill>
                  <a:srgbClr val="0070C0"/>
                </a:solidFill>
              </a:rPr>
              <a:t>?</a:t>
            </a:r>
            <a:endParaRPr lang="en-IN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 smtClean="0"/>
              <a:t>Isolation</a:t>
            </a:r>
            <a:r>
              <a:rPr lang="en-US" dirty="0" smtClean="0"/>
              <a:t> </a:t>
            </a:r>
            <a:r>
              <a:rPr lang="en-US" dirty="0"/>
              <a:t>→ Test the logic of one class without depending on external systems.</a:t>
            </a:r>
          </a:p>
          <a:p>
            <a:r>
              <a:rPr lang="en-US" b="1" dirty="0"/>
              <a:t>Control</a:t>
            </a:r>
            <a:r>
              <a:rPr lang="en-US" dirty="0"/>
              <a:t> → You decide what the mock should return or throw.</a:t>
            </a:r>
          </a:p>
          <a:p>
            <a:r>
              <a:rPr lang="en-US" b="1" dirty="0"/>
              <a:t>Verification</a:t>
            </a:r>
            <a:r>
              <a:rPr lang="en-US" dirty="0"/>
              <a:t> → Check whether a method was called, how many times, and with what arguments.</a:t>
            </a:r>
          </a:p>
          <a:p>
            <a:r>
              <a:rPr lang="en-US" b="1" dirty="0"/>
              <a:t>Speed</a:t>
            </a:r>
            <a:r>
              <a:rPr lang="en-US" dirty="0"/>
              <a:t> → No database/network needed → faster tests.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315593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400300"/>
            <a:ext cx="7802856" cy="13167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579950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3" y="1412776"/>
            <a:ext cx="9140348" cy="2808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243671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5" y="1268760"/>
            <a:ext cx="9145161" cy="41044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86076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373" y="1052736"/>
            <a:ext cx="9120877" cy="40324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141518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699996"/>
            <a:ext cx="9144001" cy="24084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655808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5" y="1124744"/>
            <a:ext cx="9140755" cy="43204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7470533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908720"/>
            <a:ext cx="6876256" cy="32089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0791231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50" y="1196751"/>
            <a:ext cx="9076853" cy="38606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889587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038" y="285750"/>
            <a:ext cx="7018337" cy="6286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182121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549" y="1052736"/>
            <a:ext cx="9173121" cy="40324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463657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61" y="980728"/>
            <a:ext cx="9090893" cy="4608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521522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1138" y="101600"/>
            <a:ext cx="6180137" cy="6653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449824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908720"/>
            <a:ext cx="9130235" cy="49046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027191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12776"/>
            <a:ext cx="9004935" cy="24482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406294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501</TotalTime>
  <Words>111</Words>
  <Application>Microsoft Office PowerPoint</Application>
  <PresentationFormat>On-screen Show (4:3)</PresentationFormat>
  <Paragraphs>21</Paragraphs>
  <Slides>39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0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Parameterized Tests</vt:lpstr>
      <vt:lpstr>Boundary and Edge Cases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JUnit Mockito</vt:lpstr>
      <vt:lpstr>Why do we use Mockito?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Ramnath Nishad</dc:creator>
  <cp:lastModifiedBy>Ramnath Nishad</cp:lastModifiedBy>
  <cp:revision>55</cp:revision>
  <dcterms:created xsi:type="dcterms:W3CDTF">2025-09-17T18:28:05Z</dcterms:created>
  <dcterms:modified xsi:type="dcterms:W3CDTF">2025-09-24T03:42:01Z</dcterms:modified>
</cp:coreProperties>
</file>